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58" r:id="rId3"/>
    <p:sldId id="257" r:id="rId4"/>
    <p:sldId id="261" r:id="rId5"/>
    <p:sldId id="259" r:id="rId6"/>
    <p:sldId id="260" r:id="rId7"/>
    <p:sldId id="263" r:id="rId8"/>
    <p:sldId id="262" r:id="rId9"/>
    <p:sldId id="264" r:id="rId10"/>
    <p:sldId id="265" r:id="rId11"/>
    <p:sldId id="267" r:id="rId12"/>
    <p:sldId id="297" r:id="rId13"/>
    <p:sldId id="290" r:id="rId14"/>
    <p:sldId id="268" r:id="rId15"/>
    <p:sldId id="269" r:id="rId16"/>
    <p:sldId id="271" r:id="rId17"/>
    <p:sldId id="295" r:id="rId18"/>
    <p:sldId id="270" r:id="rId19"/>
    <p:sldId id="296" r:id="rId20"/>
    <p:sldId id="272" r:id="rId21"/>
    <p:sldId id="289" r:id="rId22"/>
    <p:sldId id="294" r:id="rId23"/>
    <p:sldId id="273" r:id="rId24"/>
    <p:sldId id="287" r:id="rId25"/>
    <p:sldId id="274" r:id="rId26"/>
    <p:sldId id="277" r:id="rId27"/>
    <p:sldId id="275" r:id="rId28"/>
    <p:sldId id="282" r:id="rId29"/>
    <p:sldId id="278" r:id="rId30"/>
    <p:sldId id="285" r:id="rId31"/>
    <p:sldId id="286" r:id="rId32"/>
    <p:sldId id="276" r:id="rId33"/>
    <p:sldId id="283" r:id="rId34"/>
    <p:sldId id="279" r:id="rId35"/>
    <p:sldId id="280" r:id="rId36"/>
    <p:sldId id="281" r:id="rId37"/>
    <p:sldId id="284" r:id="rId38"/>
    <p:sldId id="288" r:id="rId39"/>
    <p:sldId id="291" r:id="rId40"/>
    <p:sldId id="293" r:id="rId41"/>
    <p:sldId id="298" r:id="rId42"/>
    <p:sldId id="299" r:id="rId43"/>
    <p:sldId id="300" r:id="rId44"/>
    <p:sldId id="303" r:id="rId45"/>
    <p:sldId id="304" r:id="rId46"/>
    <p:sldId id="306" r:id="rId47"/>
    <p:sldId id="301" r:id="rId48"/>
    <p:sldId id="302" r:id="rId49"/>
    <p:sldId id="305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218EE6-A28E-486D-8AF6-CAEF2D5F8749}" v="3" dt="2024-07-23T02:35:16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79" d="100"/>
          <a:sy n="79" d="100"/>
        </p:scale>
        <p:origin x="21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FE133A-6303-4670-8E3B-54DEC780B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DA68D83-A33E-4F76-A3CD-EAE1B7F2E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8D8015A-14A6-4F44-9DD1-53050BE51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50CB8D-23D3-40CD-9672-51E3B537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875C409-9B22-433C-8085-A58467D7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4877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28E1DA0-3EE7-48A2-B5E0-FFF0504B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1463912-CB5C-4B0A-ABBF-BDC862D36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470A728-8F9E-46EF-BEAC-F41E94DE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CFC3FC-7D5C-45BB-A57B-2B277550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487D89A-6DB5-45DB-8DC3-616FE8F0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6892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D5075BC-780E-402D-868D-8DEC1B75C3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B64C2D7-1F0F-4572-BADF-0B73FFF12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7143BC8-0EEA-4D19-B275-AF237315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7BA1203-4BE7-413E-A35F-654258E2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1A2FF3F-9EFB-4672-AC48-D52BDB60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324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2E0B3C-E9B0-413E-B21A-10925D73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2C91280-267C-4634-8458-2876D2273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C60198-EDCE-401D-9576-4401ADFA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82BE5A-AA95-45E9-84BC-750932B1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8B76D7-3385-429E-AC97-AE463332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840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1B5A964-B16E-44C4-BA3B-48DEA41D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EA0C7B5-0443-4C89-91FF-C0841EDFE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8940083-7B48-4B40-807A-D5AA3351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787A697-FDFF-4194-AA85-6329B905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360D3E-9021-4261-BD30-D8060289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544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3ADA15-6107-4A14-9300-16C568B4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7E20EF-7001-44B1-844E-7879E9568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6B2D3A5-DFD7-4F4C-AC4D-ACFA9ECD3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F4C919-AA33-4614-A929-4A0A01F8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9341B8E-8514-4B77-BA81-F24755B9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8E69AA4-BFA9-4AE4-9A04-1BD5A22A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789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17E8718-37F4-491F-8195-508E740F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F2BC6AE-6602-4708-880C-06F30A2BE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BE2E75-A0C9-461F-98A1-F0CEBBC57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459D5A3-3576-4357-AD4E-0CE7F00E8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F58D2B5-76A8-473F-B793-1D19EDF671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DEB33B2-9F4F-4B59-BCB8-E7AEE5ED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E1061DF-29BD-4CB9-8156-8B41CFAC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6AD966C-A2A6-490B-AC91-54B50798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470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3D647A1-113D-4BF0-8CB1-EBC311D2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7ABF25-FC33-4803-B124-5B5F6BEC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8AD495A-7336-4D10-A2DC-9548D966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BD55058-44B6-447A-A910-141ACE0A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493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4DD5DB6-26B0-4257-8395-6DB0A4C50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9E55CFA-F071-4A2D-A550-6E90C952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7EF2785-0805-495B-8CB3-F6C6C716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317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AAF2856-CF46-43FB-B7AA-4A60AC7BB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C1AE2E-E73C-414C-87DD-A959280F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3CF660B-024C-479F-97F1-5FCBB0A6A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93F5C28-9574-45F8-B766-A548DCEA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0209B07-C6DF-4F8D-AFA1-EE0EBC4D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32F067C-D3E5-43F7-A3D7-9A8CBB7C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894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5D23CF3-AED8-4A18-823B-A703E603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863C3A31-45DB-4C62-AB6D-F02B6AA13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2300FC3-4CCA-4E95-B5A7-0168B9FC7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D389437-B1EC-4323-8282-440D440C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8F07E84-BBEC-4BEC-B7A7-D76B3356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48CD587-49BF-4C96-8C34-2D8B5877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25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C13B296-2D24-491B-A605-7FEBF4E8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6E25E55-04BD-416F-970B-73FB16D88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3525EF7-DB09-4FFE-A1C3-7D3DF1A3C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74CA4-CBE8-4177-9F0C-BDA12CAF82AC}" type="datetimeFigureOut">
              <a:rPr lang="tr-TR" smtClean="0"/>
              <a:t>23.07.2024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E93CCE-E76E-4F96-8CEE-F19C55007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3FEA1E3-0535-4691-9254-7AAFC5769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0F27E-EE20-4F6D-84F3-941613233FA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020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983281-FA90-EBDC-C532-DE5786E573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Staj Sunum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A7DE351-AAA0-B207-4494-652DE6CDD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Candan </a:t>
            </a:r>
            <a:r>
              <a:rPr lang="tr-TR" dirty="0" err="1"/>
              <a:t>Büyükköşker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7033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E63B08-D3D6-DE6D-2583-B72D0288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Parallel</a:t>
            </a:r>
            <a:r>
              <a:rPr lang="tr-TR" dirty="0"/>
              <a:t> in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</a:t>
            </a:r>
            <a:r>
              <a:rPr lang="tr-TR" dirty="0" err="1"/>
              <a:t>shift</a:t>
            </a:r>
            <a:r>
              <a:rPr lang="tr-TR" dirty="0"/>
              <a:t> </a:t>
            </a:r>
            <a:r>
              <a:rPr lang="tr-TR" dirty="0" err="1"/>
              <a:t>register</a:t>
            </a:r>
            <a:endParaRPr lang="tr-TR" dirty="0"/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A970ED4B-334C-ED70-C376-E6B12012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744" y="1514130"/>
            <a:ext cx="3636087" cy="4881857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5EF0136-12C2-913B-83D8-632D2693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64" y="1364117"/>
            <a:ext cx="6836222" cy="279288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84A5F80-78F5-4920-BC6C-D503DED3E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43274"/>
            <a:ext cx="4781171" cy="25012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133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90D3E2-53F1-C92B-B440-905FBCBC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010 </a:t>
            </a:r>
            <a:r>
              <a:rPr lang="tr-TR" dirty="0" err="1"/>
              <a:t>Overlapping</a:t>
            </a:r>
            <a:br>
              <a:rPr lang="tr-TR" dirty="0"/>
            </a:br>
            <a:r>
              <a:rPr lang="tr-TR" dirty="0" err="1"/>
              <a:t>Sequence</a:t>
            </a:r>
            <a:r>
              <a:rPr lang="tr-TR" dirty="0"/>
              <a:t> </a:t>
            </a:r>
            <a:r>
              <a:rPr lang="tr-TR" dirty="0" err="1"/>
              <a:t>detector</a:t>
            </a:r>
            <a:r>
              <a:rPr lang="tr-TR" dirty="0"/>
              <a:t> in 20 bit data-sola kaydırma ile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D6C79BF-17A2-6693-28EC-5F5A65CC3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650"/>
          <a:stretch/>
        </p:blipFill>
        <p:spPr>
          <a:xfrm>
            <a:off x="838200" y="1730316"/>
            <a:ext cx="4401355" cy="4237865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F67D464B-4A3F-4AF4-AAA8-AD62A71E3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341" y="1690688"/>
            <a:ext cx="4711193" cy="46639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515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FF28AC-003F-4E19-AF0F-9CADCDD0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010 </a:t>
            </a:r>
            <a:r>
              <a:rPr lang="tr-TR" dirty="0" err="1"/>
              <a:t>Overlapping</a:t>
            </a:r>
            <a:br>
              <a:rPr lang="tr-TR" dirty="0"/>
            </a:br>
            <a:r>
              <a:rPr lang="tr-TR" dirty="0" err="1"/>
              <a:t>Sequence</a:t>
            </a:r>
            <a:r>
              <a:rPr lang="tr-TR" dirty="0"/>
              <a:t> </a:t>
            </a:r>
            <a:r>
              <a:rPr lang="tr-TR" dirty="0" err="1"/>
              <a:t>detector</a:t>
            </a:r>
            <a:r>
              <a:rPr lang="tr-TR" dirty="0"/>
              <a:t> -</a:t>
            </a:r>
            <a:r>
              <a:rPr lang="tr-TR" dirty="0" err="1"/>
              <a:t>Simulation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1D49E9D-F7CA-4ECC-BA60-FB6F70D5B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099" y="1825625"/>
            <a:ext cx="73098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93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3004AF6-837E-41AA-B67D-79F4A8E1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Debouncer</a:t>
            </a:r>
            <a:r>
              <a:rPr lang="tr-TR" dirty="0"/>
              <a:t> Circuit-1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52DF3E15-0D4E-40F2-80A1-0820C56C5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653" y="1481474"/>
            <a:ext cx="6309693" cy="46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7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972154-748C-372D-6606-F0ADC9DF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Debouncer</a:t>
            </a:r>
            <a:r>
              <a:rPr lang="tr-TR" dirty="0"/>
              <a:t> Circuit-2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B4086C-8055-49B1-69EF-E2192B36D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8077"/>
            <a:ext cx="5631426" cy="1104797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tr-TR" sz="1600" dirty="0" err="1">
                <a:solidFill>
                  <a:sysClr val="windowText" lastClr="000000"/>
                </a:solidFill>
              </a:rPr>
              <a:t>Push</a:t>
            </a:r>
            <a:r>
              <a:rPr lang="tr-TR" sz="1600" dirty="0">
                <a:solidFill>
                  <a:sysClr val="windowText" lastClr="000000"/>
                </a:solidFill>
              </a:rPr>
              <a:t> </a:t>
            </a:r>
            <a:r>
              <a:rPr lang="tr-TR" sz="1600" dirty="0" err="1">
                <a:solidFill>
                  <a:sysClr val="windowText" lastClr="000000"/>
                </a:solidFill>
              </a:rPr>
              <a:t>button’ın</a:t>
            </a:r>
            <a:r>
              <a:rPr lang="tr-TR" sz="1600" dirty="0">
                <a:solidFill>
                  <a:sysClr val="windowText" lastClr="000000"/>
                </a:solidFill>
              </a:rPr>
              <a:t> o anki durumu </a:t>
            </a:r>
            <a:r>
              <a:rPr lang="tr-TR" sz="1600" dirty="0" err="1">
                <a:solidFill>
                  <a:sysClr val="windowText" lastClr="000000"/>
                </a:solidFill>
              </a:rPr>
              <a:t>stable’a</a:t>
            </a:r>
            <a:r>
              <a:rPr lang="tr-TR" sz="1600" dirty="0">
                <a:solidFill>
                  <a:sysClr val="windowText" lastClr="000000"/>
                </a:solidFill>
              </a:rPr>
              <a:t> eşit ve </a:t>
            </a:r>
            <a:r>
              <a:rPr lang="tr-TR" sz="1600" dirty="0" err="1">
                <a:solidFill>
                  <a:sysClr val="windowText" lastClr="000000"/>
                </a:solidFill>
              </a:rPr>
              <a:t>push</a:t>
            </a:r>
            <a:r>
              <a:rPr lang="tr-TR" sz="1600" dirty="0">
                <a:solidFill>
                  <a:sysClr val="windowText" lastClr="000000"/>
                </a:solidFill>
              </a:rPr>
              <a:t> </a:t>
            </a:r>
            <a:r>
              <a:rPr lang="tr-TR" sz="1600" dirty="0" err="1">
                <a:solidFill>
                  <a:sysClr val="windowText" lastClr="000000"/>
                </a:solidFill>
              </a:rPr>
              <a:t>button</a:t>
            </a:r>
            <a:r>
              <a:rPr lang="tr-TR" sz="1600" dirty="0">
                <a:solidFill>
                  <a:sysClr val="windowText" lastClr="000000"/>
                </a:solidFill>
              </a:rPr>
              <a:t> 10 </a:t>
            </a:r>
            <a:r>
              <a:rPr lang="tr-TR" sz="1600" dirty="0" err="1">
                <a:solidFill>
                  <a:sysClr val="windowText" lastClr="000000"/>
                </a:solidFill>
              </a:rPr>
              <a:t>ms</a:t>
            </a:r>
            <a:r>
              <a:rPr lang="tr-TR" sz="1600" dirty="0">
                <a:solidFill>
                  <a:sysClr val="windowText" lastClr="000000"/>
                </a:solidFill>
              </a:rPr>
              <a:t> boyunca sabit(</a:t>
            </a:r>
            <a:r>
              <a:rPr lang="tr-TR" sz="1600" dirty="0" err="1">
                <a:solidFill>
                  <a:sysClr val="windowText" lastClr="000000"/>
                </a:solidFill>
              </a:rPr>
              <a:t>stable’a</a:t>
            </a:r>
            <a:r>
              <a:rPr lang="tr-TR" sz="1600" dirty="0">
                <a:solidFill>
                  <a:sysClr val="windowText" lastClr="000000"/>
                </a:solidFill>
              </a:rPr>
              <a:t> eşit) ise stabil sayılır ve </a:t>
            </a:r>
            <a:r>
              <a:rPr lang="tr-TR" sz="1600" dirty="0" err="1">
                <a:solidFill>
                  <a:sysClr val="windowText" lastClr="000000"/>
                </a:solidFill>
              </a:rPr>
              <a:t>debounced</a:t>
            </a:r>
            <a:r>
              <a:rPr lang="tr-TR" sz="1600" dirty="0">
                <a:solidFill>
                  <a:sysClr val="windowText" lastClr="000000"/>
                </a:solidFill>
              </a:rPr>
              <a:t> </a:t>
            </a:r>
            <a:r>
              <a:rPr lang="tr-TR" sz="1600" dirty="0" err="1">
                <a:solidFill>
                  <a:sysClr val="windowText" lastClr="000000"/>
                </a:solidFill>
              </a:rPr>
              <a:t>stable’a</a:t>
            </a:r>
            <a:r>
              <a:rPr lang="tr-TR" sz="1600" dirty="0">
                <a:solidFill>
                  <a:sysClr val="windowText" lastClr="000000"/>
                </a:solidFill>
              </a:rPr>
              <a:t> </a:t>
            </a:r>
            <a:r>
              <a:rPr lang="tr-TR" sz="1600" dirty="0" err="1">
                <a:solidFill>
                  <a:sysClr val="windowText" lastClr="000000"/>
                </a:solidFill>
              </a:rPr>
              <a:t>eşitlenir,debounced</a:t>
            </a:r>
            <a:r>
              <a:rPr lang="tr-TR" sz="1600" dirty="0">
                <a:solidFill>
                  <a:sysClr val="windowText" lastClr="000000"/>
                </a:solidFill>
              </a:rPr>
              <a:t> 0dan 1e geçerken </a:t>
            </a:r>
            <a:r>
              <a:rPr lang="tr-TR" sz="1600" dirty="0" err="1">
                <a:solidFill>
                  <a:sysClr val="windowText" lastClr="000000"/>
                </a:solidFill>
              </a:rPr>
              <a:t>debounced_out’un</a:t>
            </a:r>
            <a:r>
              <a:rPr lang="tr-TR" sz="1600" dirty="0">
                <a:solidFill>
                  <a:sysClr val="windowText" lastClr="000000"/>
                </a:solidFill>
              </a:rPr>
              <a:t> 1 kalması için </a:t>
            </a:r>
            <a:r>
              <a:rPr lang="tr-TR" sz="1600" dirty="0" err="1">
                <a:solidFill>
                  <a:sysClr val="windowText" lastClr="000000"/>
                </a:solidFill>
              </a:rPr>
              <a:t>passing</a:t>
            </a:r>
            <a:r>
              <a:rPr lang="tr-TR" sz="1600" dirty="0">
                <a:solidFill>
                  <a:sysClr val="windowText" lastClr="000000"/>
                </a:solidFill>
              </a:rPr>
              <a:t> kendi </a:t>
            </a:r>
            <a:r>
              <a:rPr lang="tr-TR" sz="1600" dirty="0" err="1">
                <a:solidFill>
                  <a:sysClr val="windowText" lastClr="000000"/>
                </a:solidFill>
              </a:rPr>
              <a:t>değiline</a:t>
            </a:r>
            <a:r>
              <a:rPr lang="tr-TR" sz="1600" dirty="0">
                <a:solidFill>
                  <a:sysClr val="windowText" lastClr="000000"/>
                </a:solidFill>
              </a:rPr>
              <a:t> eşitlenir.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DB73496-989A-97B7-ECAA-B8F890313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451" y="442802"/>
            <a:ext cx="4434349" cy="59068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462CD29-7044-0C8C-1A2D-D77307F0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025" y="1544378"/>
            <a:ext cx="3854246" cy="357668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674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50794A-199C-EADB-4324-63FF9D53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Full </a:t>
            </a:r>
            <a:r>
              <a:rPr lang="tr-TR" dirty="0" err="1"/>
              <a:t>Adder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377894C-B6D4-BFF4-2AC1-72439AD0D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296" y="1479720"/>
            <a:ext cx="3552329" cy="4562306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0A6450C-3684-4336-612E-B82FB3A9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88" y="1479720"/>
            <a:ext cx="6883075" cy="412116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400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D19919-8400-E857-2647-F359235C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Ripple</a:t>
            </a:r>
            <a:r>
              <a:rPr lang="tr-TR" dirty="0"/>
              <a:t> </a:t>
            </a:r>
            <a:r>
              <a:rPr lang="tr-TR" dirty="0" err="1"/>
              <a:t>Carry</a:t>
            </a:r>
            <a:r>
              <a:rPr lang="tr-TR" dirty="0"/>
              <a:t> </a:t>
            </a:r>
            <a:r>
              <a:rPr lang="tr-TR" dirty="0" err="1"/>
              <a:t>Adder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8079113-A7BB-5D96-342C-857506135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96698"/>
            <a:ext cx="5029164" cy="4545328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4CDEFAB7-B0FA-4EE0-91F8-6631237B2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09" y="1496698"/>
            <a:ext cx="4247276" cy="26859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8736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C042790-2BEC-45B4-9EE4-948EE88B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Ripple</a:t>
            </a:r>
            <a:r>
              <a:rPr lang="tr-TR" dirty="0"/>
              <a:t> </a:t>
            </a:r>
            <a:r>
              <a:rPr lang="tr-TR" dirty="0" err="1"/>
              <a:t>Carry</a:t>
            </a:r>
            <a:r>
              <a:rPr lang="tr-TR" dirty="0"/>
              <a:t> </a:t>
            </a:r>
            <a:r>
              <a:rPr lang="tr-TR" dirty="0" err="1"/>
              <a:t>Adder-Simulation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78327B9-5249-4223-BC33-AC0205913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133" y="1474237"/>
            <a:ext cx="8982112" cy="46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7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1A24E7-CCF9-1190-1D16-B8A1B791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Ripple</a:t>
            </a:r>
            <a:r>
              <a:rPr lang="tr-TR" dirty="0"/>
              <a:t> </a:t>
            </a:r>
            <a:r>
              <a:rPr lang="tr-TR" dirty="0" err="1"/>
              <a:t>Carry</a:t>
            </a:r>
            <a:r>
              <a:rPr lang="tr-TR" dirty="0"/>
              <a:t> </a:t>
            </a:r>
            <a:r>
              <a:rPr lang="tr-TR" dirty="0" err="1"/>
              <a:t>Adder</a:t>
            </a:r>
            <a:r>
              <a:rPr lang="tr-TR" dirty="0"/>
              <a:t>-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delay</a:t>
            </a:r>
            <a:endParaRPr lang="tr-TR" dirty="0"/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595199CF-04DF-3D82-AABE-F6726605F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613" y="1395082"/>
            <a:ext cx="7025951" cy="4920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08040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975052D-9FCF-4B62-8E4C-01B27B8A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Ripple</a:t>
            </a:r>
            <a:r>
              <a:rPr lang="tr-TR" dirty="0"/>
              <a:t> </a:t>
            </a:r>
            <a:r>
              <a:rPr lang="tr-TR" dirty="0" err="1"/>
              <a:t>Carry</a:t>
            </a:r>
            <a:r>
              <a:rPr lang="tr-TR" dirty="0"/>
              <a:t> </a:t>
            </a:r>
            <a:r>
              <a:rPr lang="tr-TR" dirty="0" err="1"/>
              <a:t>Adder</a:t>
            </a:r>
            <a:r>
              <a:rPr lang="tr-TR" dirty="0"/>
              <a:t>-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delay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C8B9328-C069-4FC4-A5D5-C74061DB3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581163" y="1235594"/>
            <a:ext cx="3568314" cy="52578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45CDC02-135B-4499-A016-C23E0CE4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781" y="2157606"/>
            <a:ext cx="5577453" cy="33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0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140283-160E-4592-EC61-84760826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4x1 MUX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EA31BDA-135D-31DF-1276-6ACA80617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573" y="1825625"/>
            <a:ext cx="7488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713E9B-1998-52A8-323A-A2177E5A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FIFO </a:t>
            </a:r>
            <a:r>
              <a:rPr lang="tr-TR" dirty="0" err="1"/>
              <a:t>design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90A958D-8AAB-B368-3418-A92F296CE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893" y="1513407"/>
            <a:ext cx="4139410" cy="4705178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33051D0-652B-B036-4891-54A9B677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3407"/>
            <a:ext cx="5004255" cy="489203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826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B6E72A1-608A-4C5C-8F00-8B635465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FIFO </a:t>
            </a:r>
            <a:r>
              <a:rPr lang="tr-TR" dirty="0" err="1"/>
              <a:t>Simulation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CEBD5AE4-B5B4-4701-B4D3-4D3BF4F56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847" y="1390262"/>
            <a:ext cx="9938258" cy="47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63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84C3AE3-F69D-46CB-AC31-EBCD7D8B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FIFO </a:t>
            </a:r>
            <a:r>
              <a:rPr lang="tr-TR" dirty="0" err="1"/>
              <a:t>wr_pointer</a:t>
            </a:r>
            <a:r>
              <a:rPr lang="tr-TR" dirty="0"/>
              <a:t> </a:t>
            </a:r>
            <a:r>
              <a:rPr lang="tr-TR" dirty="0" err="1"/>
              <a:t>rd_pointer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6578E827-2FB3-43CF-931B-F9E9D930E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738" y="1690688"/>
            <a:ext cx="9299685" cy="404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85F76A-14B7-F06B-424D-0C261A66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FIFO </a:t>
            </a:r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Simulation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C661508-E54A-8324-9431-48BA5B12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97" y="1889481"/>
            <a:ext cx="2430886" cy="2713724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75086B2-83CD-B2C6-DDCE-D9481351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924" y="1724792"/>
            <a:ext cx="9418207" cy="47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68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4BF0E36-858E-40C2-9762-F8A67827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Module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D2B8EF6-5B4D-42C7-B0B8-638E5AD72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46" y="1825625"/>
            <a:ext cx="81533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68DAAC-0A9D-B320-A5CA-D517C75D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EDA499B-A244-3E7D-658A-C7FFF754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245" y="1489723"/>
            <a:ext cx="7812800" cy="4351338"/>
          </a:xfrm>
        </p:spPr>
      </p:pic>
    </p:spTree>
    <p:extLst>
      <p:ext uri="{BB962C8B-B14F-4D97-AF65-F5344CB8AC3E}">
        <p14:creationId xmlns:p14="http://schemas.microsoft.com/office/powerpoint/2010/main" val="2545397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1794EC-AA69-E277-52A0-926D11AD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Transmitter</a:t>
            </a:r>
            <a:r>
              <a:rPr lang="tr-TR" dirty="0"/>
              <a:t> TX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30C2F8C-A063-1E1D-6E7D-F83154BEA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460" y="1510898"/>
            <a:ext cx="6579079" cy="4666065"/>
          </a:xfrm>
        </p:spPr>
      </p:pic>
    </p:spTree>
    <p:extLst>
      <p:ext uri="{BB962C8B-B14F-4D97-AF65-F5344CB8AC3E}">
        <p14:creationId xmlns:p14="http://schemas.microsoft.com/office/powerpoint/2010/main" val="4170881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547FDA-9F7A-9499-91F8-67344E57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Transmitter</a:t>
            </a:r>
            <a:r>
              <a:rPr lang="tr-TR" dirty="0"/>
              <a:t> TX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6C4BAA2-5ECA-6627-69B8-DAF080768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12" y="1283360"/>
            <a:ext cx="6241006" cy="5005571"/>
          </a:xfr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C3A62885-025F-4355-B7D7-A2B69E32A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" r="13210" b="3985"/>
          <a:stretch/>
        </p:blipFill>
        <p:spPr>
          <a:xfrm>
            <a:off x="7079206" y="556731"/>
            <a:ext cx="4673082" cy="57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5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46E472-C63A-9CF1-B818-883FEFC1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TX </a:t>
            </a:r>
            <a:r>
              <a:rPr lang="tr-TR" dirty="0" err="1"/>
              <a:t>code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3C2A155-DE6D-549A-ACF9-C52048CE2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1741" y="1214519"/>
            <a:ext cx="4470611" cy="5071020"/>
          </a:xfrm>
          <a:ln>
            <a:solidFill>
              <a:schemeClr val="accent1"/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ED1E8F9-F78B-2F09-BA52-741C23B0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30" y="1646135"/>
            <a:ext cx="5601185" cy="4846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7175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67789C-FB96-9E66-2065-C001A4C8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TX </a:t>
            </a:r>
          </a:p>
        </p:txBody>
      </p:sp>
      <p:pic>
        <p:nvPicPr>
          <p:cNvPr id="15" name="İçerik Yer Tutucusu 14">
            <a:extLst>
              <a:ext uri="{FF2B5EF4-FFF2-40B4-BE49-F238E27FC236}">
                <a16:creationId xmlns:a16="http://schemas.microsoft.com/office/drawing/2014/main" id="{9AB16A7B-216D-FE51-C150-96271AEE1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1" t="228" r="-511" b="50000"/>
          <a:stretch/>
        </p:blipFill>
        <p:spPr>
          <a:xfrm>
            <a:off x="1067939" y="1818671"/>
            <a:ext cx="4560516" cy="32206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B2581131-8116-455A-A269-5242170E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15" y="1818671"/>
            <a:ext cx="4656223" cy="32540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D033BFFD-6687-789D-962A-8758DD71713C}"/>
              </a:ext>
            </a:extLst>
          </p:cNvPr>
          <p:cNvCxnSpPr/>
          <p:nvPr/>
        </p:nvCxnSpPr>
        <p:spPr>
          <a:xfrm>
            <a:off x="601884" y="3595295"/>
            <a:ext cx="13681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6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6D814F-1798-6C2D-C56A-2A6E23D9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4x1 MUX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1BBDB9F-7001-08B4-8E30-7ABF08F58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549" y="1856083"/>
            <a:ext cx="3932261" cy="4168501"/>
          </a:xfrm>
        </p:spPr>
      </p:pic>
    </p:spTree>
    <p:extLst>
      <p:ext uri="{BB962C8B-B14F-4D97-AF65-F5344CB8AC3E}">
        <p14:creationId xmlns:p14="http://schemas.microsoft.com/office/powerpoint/2010/main" val="2575343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A92F7E-FEB4-A76A-8A11-BEF0FBE9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TX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7830417-5AC9-CA69-45FA-F23E9C97F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4139" y="1937633"/>
            <a:ext cx="3691338" cy="2982733"/>
          </a:xfrm>
          <a:ln>
            <a:solidFill>
              <a:schemeClr val="accent1"/>
            </a:solidFill>
          </a:ln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92029A4-8875-0EF1-3E7A-FB3ECB89A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7" y="1805985"/>
            <a:ext cx="6059949" cy="43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49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AFF0F2-14C0-8085-1CA3-8E5F1965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TX </a:t>
            </a:r>
            <a:r>
              <a:rPr lang="tr-TR" dirty="0" err="1"/>
              <a:t>Simulation</a:t>
            </a:r>
            <a:endParaRPr lang="tr-TR" dirty="0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4F6D210D-2E3B-4682-A473-B851A4D5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702" y="1320797"/>
            <a:ext cx="9386596" cy="48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33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EEDC81-94A4-8E59-8B33-BFC4C869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Receiver</a:t>
            </a:r>
            <a:r>
              <a:rPr lang="tr-TR" dirty="0"/>
              <a:t> RX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2F29C1E-582A-047B-EB18-33159941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536" y="1356851"/>
            <a:ext cx="6764928" cy="4790615"/>
          </a:xfrm>
        </p:spPr>
      </p:pic>
    </p:spTree>
    <p:extLst>
      <p:ext uri="{BB962C8B-B14F-4D97-AF65-F5344CB8AC3E}">
        <p14:creationId xmlns:p14="http://schemas.microsoft.com/office/powerpoint/2010/main" val="2737444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A431A3-3229-E786-BC67-AD06FDEF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278FBB9-95A8-C1BD-889E-7EEBACFA7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9764" y="1430228"/>
            <a:ext cx="5143776" cy="4351338"/>
          </a:xfrm>
          <a:ln>
            <a:solidFill>
              <a:schemeClr val="accent1"/>
            </a:solidFill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F83EB5E-F576-4E72-A063-6AE797427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0" y="1430228"/>
            <a:ext cx="6298563" cy="30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21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C42753-9EA6-63C4-7789-E4A7CEC1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4EDB21C-8997-813A-2560-67818014A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611" y="2285901"/>
            <a:ext cx="3711262" cy="114309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3388337-F971-C04E-5FAD-14A0B9081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63" y="3754344"/>
            <a:ext cx="3894157" cy="237764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E7959D6-0DCA-5622-0F54-5A7B993D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99" y="2195332"/>
            <a:ext cx="3436918" cy="203471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92910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57DB10-9247-3B09-3D2D-CDEFAC99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 gürültü önleme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29A56CC-8E8E-0963-C853-A751615A5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715" y="1612490"/>
            <a:ext cx="7320976" cy="4499783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3454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7DEC31-023F-B06F-B0A3-B9CAEDD9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 gürültü önleme</a:t>
            </a: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D58104BF-59A4-3F32-B113-F97C95A28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892" y="1484671"/>
            <a:ext cx="5881747" cy="4643131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7BF2DFF-FAD1-7B05-71C2-AABAA4BF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13" y="2263519"/>
            <a:ext cx="4945329" cy="260626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0100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388431-4239-0A56-FC2D-F31557D0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RX </a:t>
            </a:r>
            <a:r>
              <a:rPr lang="tr-TR" dirty="0" err="1"/>
              <a:t>simulation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E459DB4-D208-7D49-3E59-F362C1829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08" y="1522322"/>
            <a:ext cx="8853246" cy="4970553"/>
          </a:xfrm>
        </p:spPr>
      </p:pic>
    </p:spTree>
    <p:extLst>
      <p:ext uri="{BB962C8B-B14F-4D97-AF65-F5344CB8AC3E}">
        <p14:creationId xmlns:p14="http://schemas.microsoft.com/office/powerpoint/2010/main" val="2920062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991DD86-99EA-4DFA-9A1D-342C070C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Tx</a:t>
            </a:r>
            <a:r>
              <a:rPr lang="tr-TR" dirty="0"/>
              <a:t>- </a:t>
            </a:r>
            <a:r>
              <a:rPr lang="tr-TR" dirty="0" err="1"/>
              <a:t>Rx</a:t>
            </a:r>
            <a:r>
              <a:rPr lang="tr-TR" dirty="0"/>
              <a:t> top </a:t>
            </a:r>
            <a:r>
              <a:rPr lang="tr-TR" dirty="0" err="1"/>
              <a:t>design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A2653D0-28D3-404A-B76B-C4576B0C3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190" y="1455576"/>
            <a:ext cx="8313619" cy="47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27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FDF23DD-C8A1-4876-9B2E-9F5F7463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Top Design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957AEE2-BBD1-4742-A49B-D0D1DA60A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498" y="1521866"/>
            <a:ext cx="6799033" cy="460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8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F051CE-FD43-E8C0-0A51-5719DCDD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Bit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Comparator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C27F7A-4778-BD1D-E76E-EDA66AEE9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063" y="2008505"/>
            <a:ext cx="6352497" cy="3955415"/>
          </a:xfrm>
        </p:spPr>
      </p:pic>
    </p:spTree>
    <p:extLst>
      <p:ext uri="{BB962C8B-B14F-4D97-AF65-F5344CB8AC3E}">
        <p14:creationId xmlns:p14="http://schemas.microsoft.com/office/powerpoint/2010/main" val="1414457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95A431C-03D6-4BC7-B8BC-2D9A01AC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Top Design </a:t>
            </a:r>
            <a:r>
              <a:rPr lang="tr-TR" dirty="0" err="1"/>
              <a:t>code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17D5B57-E4A0-41E0-A0C6-1C45385EC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568"/>
            <a:ext cx="10515600" cy="38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87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21F087C-1E13-4B08-9574-FC25C00D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Top Design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F35360B-F149-448A-964B-F71400B3F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003" y="1825625"/>
            <a:ext cx="66219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24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1E5587E-1A87-464A-B0FD-12926FAF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ILA-</a:t>
            </a:r>
            <a:r>
              <a:rPr lang="tr-TR" dirty="0" err="1"/>
              <a:t>rx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EFE153E-CD45-4407-955C-87DB8696B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79" y="1258870"/>
            <a:ext cx="9472126" cy="255735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DF9FE36-2F04-4D7C-B947-E36041914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6" t="9045" r="716" b="12627"/>
          <a:stretch/>
        </p:blipFill>
        <p:spPr>
          <a:xfrm>
            <a:off x="5283076" y="3816220"/>
            <a:ext cx="6277553" cy="2828100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9BC542D-DDA0-4C22-9EE0-50EE2DFC7E3B}"/>
              </a:ext>
            </a:extLst>
          </p:cNvPr>
          <p:cNvSpPr txBox="1"/>
          <p:nvPr/>
        </p:nvSpPr>
        <p:spPr>
          <a:xfrm>
            <a:off x="510073" y="4525347"/>
            <a:ext cx="42298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Integrated Logic Analyzer (ILA) is a hardware debugging tool that is typically embedded within an FPGA design. It provides functionality similar to a logic analyzer, allowing you to monitor and capture internal signals, making it easier to debug and validate complex designs.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040185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67E4813-310F-4347-9F29-62470722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C845970-6548-4C93-AD5D-CE8D4BAB5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67" y="1869122"/>
            <a:ext cx="3448223" cy="4623753"/>
          </a:xfr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C0B81FA1-01EF-481C-84C8-88A42AC21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6" y="1965646"/>
            <a:ext cx="6718041" cy="41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38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8B5638E-BFE7-46A9-82BD-9E76E8A0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Pipeline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1294C88-FA34-4F86-BD09-F251BE52E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5880" y="1881609"/>
            <a:ext cx="45484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2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89F6A99-7EBA-4A7F-B97D-E15693E2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Fpga</a:t>
            </a:r>
            <a:r>
              <a:rPr lang="tr-TR" dirty="0"/>
              <a:t> yapısı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9D1D618-1FB4-4784-8C0C-919F76976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6964"/>
            <a:ext cx="4658122" cy="435133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1980364-23F5-41AC-BAE7-9D2E09D1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80" y="1902862"/>
            <a:ext cx="6624734" cy="101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84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67BA540-1194-4895-A550-EFEC18EF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Vga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613FCB15-274B-48B6-9581-19D6E5F60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" y="1814915"/>
            <a:ext cx="5779509" cy="382862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2C0FB3B-63FE-4979-89E1-BDBE8C0EC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49" y="1690688"/>
            <a:ext cx="5573145" cy="40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4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589D2F2-1FAE-4BE4-8DA9-F804E408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VGA renk oluşturma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54359626-B257-4C6F-B908-FB3E2B9B60BC}"/>
              </a:ext>
            </a:extLst>
          </p:cNvPr>
          <p:cNvSpPr txBox="1"/>
          <p:nvPr/>
        </p:nvSpPr>
        <p:spPr>
          <a:xfrm>
            <a:off x="7735259" y="2413337"/>
            <a:ext cx="34223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Color Reproduction: By varying the intensity of the electron beams for each color phosphor (red, green, blue), the CRT can produce a full spectrum of colors. This is achieved through additive color mixing.</a:t>
            </a:r>
            <a:endParaRPr lang="tr-TR" dirty="0"/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2D995B39-2262-4721-BB27-B0F602A82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303" y="1835353"/>
            <a:ext cx="59663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7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6144315-212C-4AEF-A1B9-35F0B532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Vga</a:t>
            </a:r>
            <a:r>
              <a:rPr lang="tr-TR" dirty="0"/>
              <a:t> </a:t>
            </a:r>
            <a:r>
              <a:rPr lang="tr-TR" dirty="0" err="1"/>
              <a:t>connector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577EB4A-38AD-46B4-B573-8AB2625F8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81" y="1441146"/>
            <a:ext cx="9006192" cy="3033578"/>
          </a:xfrm>
        </p:spPr>
        <p:txBody>
          <a:bodyPr>
            <a:normAutofit/>
          </a:bodyPr>
          <a:lstStyle/>
          <a:p>
            <a:r>
              <a:rPr lang="tr-TR" dirty="0" err="1"/>
              <a:t>Zed</a:t>
            </a:r>
            <a:r>
              <a:rPr lang="tr-TR" dirty="0"/>
              <a:t> board </a:t>
            </a:r>
            <a:r>
              <a:rPr lang="tr-TR" dirty="0" err="1"/>
              <a:t>allows</a:t>
            </a:r>
            <a:r>
              <a:rPr lang="tr-TR" dirty="0"/>
              <a:t> 12 bit </a:t>
            </a:r>
            <a:r>
              <a:rPr lang="tr-TR" dirty="0" err="1"/>
              <a:t>color</a:t>
            </a:r>
            <a:r>
              <a:rPr lang="tr-TR" dirty="0"/>
              <a:t> video </a:t>
            </a:r>
            <a:r>
              <a:rPr lang="tr-TR" dirty="0" err="1"/>
              <a:t>output</a:t>
            </a:r>
            <a:r>
              <a:rPr lang="tr-TR" dirty="0"/>
              <a:t>.</a:t>
            </a:r>
          </a:p>
          <a:p>
            <a:r>
              <a:rPr lang="en-US" dirty="0"/>
              <a:t>The RED (4 bits), GREEN (4 bits), and BLUE (4 bits) signals</a:t>
            </a:r>
          </a:p>
          <a:p>
            <a:r>
              <a:rPr lang="en-US" dirty="0"/>
              <a:t>control the pixel color;</a:t>
            </a:r>
          </a:p>
          <a:p>
            <a:r>
              <a:rPr lang="en-US" dirty="0"/>
              <a:t>– The 1-bit </a:t>
            </a:r>
            <a:r>
              <a:rPr lang="en-US" dirty="0" err="1"/>
              <a:t>HSync</a:t>
            </a:r>
            <a:r>
              <a:rPr lang="en-US" dirty="0"/>
              <a:t> (horizontal sync) and 1-bit </a:t>
            </a:r>
            <a:r>
              <a:rPr lang="en-US" dirty="0" err="1"/>
              <a:t>VSync</a:t>
            </a:r>
            <a:r>
              <a:rPr lang="en-US" dirty="0"/>
              <a:t> (vertical</a:t>
            </a:r>
          </a:p>
          <a:p>
            <a:r>
              <a:rPr lang="en-US" dirty="0"/>
              <a:t>sync) signals control the monitor refresh cycles.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6E00FC-5545-40F1-A9EF-1AE523E3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27" y="4298510"/>
            <a:ext cx="34671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651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21CE7B6-8F7E-46A8-8903-40E3C36F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Vga</a:t>
            </a:r>
            <a:r>
              <a:rPr lang="tr-TR" dirty="0"/>
              <a:t> </a:t>
            </a:r>
            <a:r>
              <a:rPr lang="tr-TR" dirty="0" err="1"/>
              <a:t>controller</a:t>
            </a:r>
            <a:endParaRPr lang="tr-TR" dirty="0"/>
          </a:p>
        </p:txBody>
      </p:sp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DF24ADA1-FD4C-43D0-B01A-3F5B146AB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3962"/>
            <a:ext cx="3773751" cy="197527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25580A9-E963-4844-A67D-8205386F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4" y="3734285"/>
            <a:ext cx="105346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6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2F7E8F-A16B-9A84-ED25-8AD41A74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Bit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Comparator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AC4C076-D466-BDC2-F2ED-2090F4185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13078" cy="4351338"/>
          </a:xfrm>
        </p:spPr>
      </p:pic>
    </p:spTree>
    <p:extLst>
      <p:ext uri="{BB962C8B-B14F-4D97-AF65-F5344CB8AC3E}">
        <p14:creationId xmlns:p14="http://schemas.microsoft.com/office/powerpoint/2010/main" val="1361109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B6C8D8C-F8C5-447C-8DF4-4FB7EF79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Simulations</a:t>
            </a:r>
            <a:r>
              <a:rPr lang="tr-TR" dirty="0"/>
              <a:t> 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9F11DB3-EB27-49AA-ABDC-B0CA70C41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568"/>
          <a:stretch/>
        </p:blipFill>
        <p:spPr>
          <a:xfrm>
            <a:off x="645347" y="1881609"/>
            <a:ext cx="4747748" cy="435133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44BF8E3-60C3-4111-9BBA-0A873A0AD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7"/>
          <a:stretch/>
        </p:blipFill>
        <p:spPr>
          <a:xfrm>
            <a:off x="6161314" y="1843983"/>
            <a:ext cx="4747748" cy="44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31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E6683A7-8238-47E5-93CF-95CD989A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Overall</a:t>
            </a:r>
            <a:r>
              <a:rPr lang="tr-TR" dirty="0"/>
              <a:t> </a:t>
            </a:r>
            <a:r>
              <a:rPr lang="tr-TR" dirty="0" err="1"/>
              <a:t>simulation</a:t>
            </a:r>
            <a:r>
              <a:rPr lang="tr-TR" dirty="0"/>
              <a:t> 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C9274285-F0F3-49AC-A4E8-0777D1547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272" y="1844287"/>
            <a:ext cx="7626352" cy="4351338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556EAEF-B069-46C3-BE9F-A6EDE37E6D86}"/>
              </a:ext>
            </a:extLst>
          </p:cNvPr>
          <p:cNvSpPr txBox="1"/>
          <p:nvPr/>
        </p:nvSpPr>
        <p:spPr>
          <a:xfrm>
            <a:off x="8085173" y="1949081"/>
            <a:ext cx="3928485" cy="2585323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dirty="0" err="1"/>
              <a:t>V_count</a:t>
            </a:r>
            <a:r>
              <a:rPr lang="tr-TR" dirty="0"/>
              <a:t>(dikey, y ) ve </a:t>
            </a:r>
            <a:r>
              <a:rPr lang="tr-TR" dirty="0" err="1"/>
              <a:t>h_count</a:t>
            </a:r>
            <a:r>
              <a:rPr lang="tr-TR" dirty="0"/>
              <a:t>(yatay, x)</a:t>
            </a:r>
          </a:p>
          <a:p>
            <a:r>
              <a:rPr lang="tr-TR" dirty="0" err="1"/>
              <a:t>Pixelleri</a:t>
            </a:r>
            <a:r>
              <a:rPr lang="tr-TR" dirty="0"/>
              <a:t> sayar , yani her bir </a:t>
            </a:r>
            <a:r>
              <a:rPr lang="tr-TR" dirty="0" err="1"/>
              <a:t>pixelin</a:t>
            </a:r>
            <a:r>
              <a:rPr lang="tr-TR" dirty="0"/>
              <a:t>(</a:t>
            </a:r>
            <a:r>
              <a:rPr lang="tr-TR" dirty="0" err="1"/>
              <a:t>x,y</a:t>
            </a:r>
            <a:r>
              <a:rPr lang="tr-TR" dirty="0"/>
              <a:t>)</a:t>
            </a:r>
          </a:p>
          <a:p>
            <a:r>
              <a:rPr lang="tr-TR" dirty="0"/>
              <a:t>koordinatlarını belirler.</a:t>
            </a:r>
          </a:p>
          <a:p>
            <a:endParaRPr lang="tr-TR" dirty="0"/>
          </a:p>
          <a:p>
            <a:r>
              <a:rPr lang="tr-TR" dirty="0" err="1"/>
              <a:t>Burda</a:t>
            </a:r>
            <a:r>
              <a:rPr lang="tr-TR" dirty="0"/>
              <a:t> </a:t>
            </a:r>
            <a:r>
              <a:rPr lang="tr-TR" dirty="0" err="1"/>
              <a:t>v_count</a:t>
            </a:r>
            <a:r>
              <a:rPr lang="tr-TR" dirty="0"/>
              <a:t> 0’ dan 524’e sayarken her bir </a:t>
            </a:r>
            <a:r>
              <a:rPr lang="tr-TR" dirty="0" err="1"/>
              <a:t>v_count</a:t>
            </a:r>
            <a:r>
              <a:rPr lang="tr-TR" dirty="0"/>
              <a:t> için </a:t>
            </a:r>
            <a:r>
              <a:rPr lang="tr-TR" dirty="0" err="1"/>
              <a:t>h_count</a:t>
            </a:r>
            <a:r>
              <a:rPr lang="tr-TR" dirty="0"/>
              <a:t> 0’dan 799’a </a:t>
            </a:r>
          </a:p>
          <a:p>
            <a:r>
              <a:rPr lang="tr-TR" dirty="0"/>
              <a:t>yani 1 sıra sayar. </a:t>
            </a:r>
            <a:r>
              <a:rPr lang="tr-TR" dirty="0" err="1"/>
              <a:t>Sounda</a:t>
            </a:r>
            <a:r>
              <a:rPr lang="tr-TR" dirty="0"/>
              <a:t> </a:t>
            </a:r>
            <a:r>
              <a:rPr lang="tr-TR" dirty="0" err="1"/>
              <a:t>v_count</a:t>
            </a:r>
            <a:r>
              <a:rPr lang="tr-TR" dirty="0"/>
              <a:t> 524’ saydığında tüm ekran taranmış olur. </a:t>
            </a:r>
          </a:p>
          <a:p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0315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196BC6C-DE74-4095-B231-87F8F7B8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793954B7-3EC1-4207-89C5-C4AEC58C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738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C533A4-FA6D-54F1-4560-769C391A9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Bit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Comparator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FE4AA10-C7B2-B22D-FABC-95976C583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018" y="1504888"/>
            <a:ext cx="4137820" cy="4801314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363794B-8CD3-D5B8-72B0-A31676983D03}"/>
              </a:ext>
            </a:extLst>
          </p:cNvPr>
          <p:cNvSpPr txBox="1"/>
          <p:nvPr/>
        </p:nvSpPr>
        <p:spPr>
          <a:xfrm>
            <a:off x="6736079" y="1504888"/>
            <a:ext cx="3978625" cy="480131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900" dirty="0" err="1"/>
              <a:t>library</a:t>
            </a:r>
            <a:r>
              <a:rPr lang="tr-TR" sz="900" dirty="0"/>
              <a:t> IEEE;</a:t>
            </a:r>
          </a:p>
          <a:p>
            <a:r>
              <a:rPr lang="tr-TR" sz="900" dirty="0" err="1"/>
              <a:t>use</a:t>
            </a:r>
            <a:r>
              <a:rPr lang="tr-TR" sz="900" dirty="0"/>
              <a:t> IEEE.STD_LOGIC_1164.ALL;</a:t>
            </a:r>
          </a:p>
          <a:p>
            <a:r>
              <a:rPr lang="tr-TR" sz="900" dirty="0" err="1"/>
              <a:t>use</a:t>
            </a:r>
            <a:r>
              <a:rPr lang="tr-TR" sz="900" dirty="0"/>
              <a:t> IEEE.NUMERIC_STD.ALL;</a:t>
            </a:r>
          </a:p>
          <a:p>
            <a:endParaRPr lang="tr-TR" sz="900" dirty="0"/>
          </a:p>
          <a:p>
            <a:r>
              <a:rPr lang="tr-TR" sz="900" dirty="0" err="1"/>
              <a:t>entity</a:t>
            </a:r>
            <a:r>
              <a:rPr lang="tr-TR" sz="900" dirty="0"/>
              <a:t> comparator_3bit is</a:t>
            </a:r>
          </a:p>
          <a:p>
            <a:r>
              <a:rPr lang="tr-TR" sz="900" dirty="0"/>
              <a:t>    Port (</a:t>
            </a:r>
          </a:p>
          <a:p>
            <a:r>
              <a:rPr lang="tr-TR" sz="900" dirty="0"/>
              <a:t>        a     : in  STD_LOGIC_VECTOR(2 </a:t>
            </a:r>
            <a:r>
              <a:rPr lang="tr-TR" sz="900" dirty="0" err="1"/>
              <a:t>downto</a:t>
            </a:r>
            <a:r>
              <a:rPr lang="tr-TR" sz="900" dirty="0"/>
              <a:t> 0);</a:t>
            </a:r>
          </a:p>
          <a:p>
            <a:r>
              <a:rPr lang="tr-TR" sz="900" dirty="0"/>
              <a:t>        b     : in  STD_LOGIC_VECTOR(2 </a:t>
            </a:r>
            <a:r>
              <a:rPr lang="tr-TR" sz="900" dirty="0" err="1"/>
              <a:t>downto</a:t>
            </a:r>
            <a:r>
              <a:rPr lang="tr-TR" sz="900" dirty="0"/>
              <a:t> 0);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a_gt_b</a:t>
            </a:r>
            <a:r>
              <a:rPr lang="tr-TR" sz="900" dirty="0"/>
              <a:t> : </a:t>
            </a:r>
            <a:r>
              <a:rPr lang="tr-TR" sz="900" dirty="0" err="1"/>
              <a:t>out</a:t>
            </a:r>
            <a:r>
              <a:rPr lang="tr-TR" sz="900" dirty="0"/>
              <a:t> STD_LOGIC;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a_lt_b</a:t>
            </a:r>
            <a:r>
              <a:rPr lang="tr-TR" sz="900" dirty="0"/>
              <a:t> : </a:t>
            </a:r>
            <a:r>
              <a:rPr lang="tr-TR" sz="900" dirty="0" err="1"/>
              <a:t>out</a:t>
            </a:r>
            <a:r>
              <a:rPr lang="tr-TR" sz="900" dirty="0"/>
              <a:t> STD_LOGIC;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a_eq_b</a:t>
            </a:r>
            <a:r>
              <a:rPr lang="tr-TR" sz="900" dirty="0"/>
              <a:t> : </a:t>
            </a:r>
            <a:r>
              <a:rPr lang="tr-TR" sz="900" dirty="0" err="1"/>
              <a:t>out</a:t>
            </a:r>
            <a:r>
              <a:rPr lang="tr-TR" sz="900" dirty="0"/>
              <a:t> STD_LOGIC</a:t>
            </a:r>
          </a:p>
          <a:p>
            <a:r>
              <a:rPr lang="tr-TR" sz="900" dirty="0"/>
              <a:t>    );</a:t>
            </a:r>
          </a:p>
          <a:p>
            <a:r>
              <a:rPr lang="tr-TR" sz="900" dirty="0" err="1"/>
              <a:t>end</a:t>
            </a:r>
            <a:r>
              <a:rPr lang="tr-TR" sz="900" dirty="0"/>
              <a:t> comparator_3bit;</a:t>
            </a:r>
          </a:p>
          <a:p>
            <a:endParaRPr lang="tr-TR" sz="900" dirty="0"/>
          </a:p>
          <a:p>
            <a:r>
              <a:rPr lang="tr-TR" sz="900" dirty="0" err="1"/>
              <a:t>architecture</a:t>
            </a:r>
            <a:r>
              <a:rPr lang="tr-TR" sz="900" dirty="0"/>
              <a:t> </a:t>
            </a:r>
            <a:r>
              <a:rPr lang="tr-TR" sz="900" dirty="0" err="1"/>
              <a:t>Behavioral</a:t>
            </a:r>
            <a:r>
              <a:rPr lang="tr-TR" sz="900" dirty="0"/>
              <a:t> of comparator_3bit is</a:t>
            </a:r>
          </a:p>
          <a:p>
            <a:r>
              <a:rPr lang="tr-TR" sz="900" dirty="0" err="1"/>
              <a:t>begin</a:t>
            </a:r>
            <a:endParaRPr lang="tr-TR" sz="900" dirty="0"/>
          </a:p>
          <a:p>
            <a:r>
              <a:rPr lang="tr-TR" sz="900" dirty="0"/>
              <a:t>    </a:t>
            </a:r>
            <a:r>
              <a:rPr lang="tr-TR" sz="900" dirty="0" err="1"/>
              <a:t>process</a:t>
            </a:r>
            <a:r>
              <a:rPr lang="tr-TR" sz="900" dirty="0"/>
              <a:t>(a, b)</a:t>
            </a:r>
          </a:p>
          <a:p>
            <a:r>
              <a:rPr lang="tr-TR" sz="900" dirty="0"/>
              <a:t>    </a:t>
            </a:r>
            <a:r>
              <a:rPr lang="tr-TR" sz="900" dirty="0" err="1"/>
              <a:t>begin</a:t>
            </a:r>
            <a:endParaRPr lang="tr-TR" sz="900" dirty="0"/>
          </a:p>
          <a:p>
            <a:r>
              <a:rPr lang="tr-TR" sz="900" dirty="0"/>
              <a:t>        </a:t>
            </a:r>
            <a:r>
              <a:rPr lang="tr-TR" sz="900" dirty="0" err="1"/>
              <a:t>if</a:t>
            </a:r>
            <a:r>
              <a:rPr lang="tr-TR" sz="900" dirty="0"/>
              <a:t> a &gt; b </a:t>
            </a:r>
            <a:r>
              <a:rPr lang="tr-TR" sz="900" dirty="0" err="1"/>
              <a:t>then</a:t>
            </a:r>
            <a:endParaRPr lang="tr-TR" sz="900" dirty="0"/>
          </a:p>
          <a:p>
            <a:r>
              <a:rPr lang="tr-TR" sz="900" dirty="0"/>
              <a:t>            </a:t>
            </a:r>
            <a:r>
              <a:rPr lang="tr-TR" sz="900" dirty="0" err="1"/>
              <a:t>a_gt_b</a:t>
            </a:r>
            <a:r>
              <a:rPr lang="tr-TR" sz="900" dirty="0"/>
              <a:t> &lt;= '1';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a_lt_b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a_eq_b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elsif</a:t>
            </a:r>
            <a:r>
              <a:rPr lang="tr-TR" sz="900" dirty="0"/>
              <a:t> a &lt; b </a:t>
            </a:r>
            <a:r>
              <a:rPr lang="tr-TR" sz="900" dirty="0" err="1"/>
              <a:t>then</a:t>
            </a:r>
            <a:endParaRPr lang="tr-TR" sz="900" dirty="0"/>
          </a:p>
          <a:p>
            <a:r>
              <a:rPr lang="tr-TR" sz="900" dirty="0"/>
              <a:t>            </a:t>
            </a:r>
            <a:r>
              <a:rPr lang="tr-TR" sz="900" dirty="0" err="1"/>
              <a:t>a_gt_b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a_lt_b</a:t>
            </a:r>
            <a:r>
              <a:rPr lang="tr-TR" sz="900" dirty="0"/>
              <a:t> &lt;= '1';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a_eq_b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else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a_gt_b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a_lt_b</a:t>
            </a:r>
            <a:r>
              <a:rPr lang="tr-TR" sz="900" dirty="0"/>
              <a:t> &lt;= '0';</a:t>
            </a:r>
          </a:p>
          <a:p>
            <a:r>
              <a:rPr lang="tr-TR" sz="900" dirty="0"/>
              <a:t>            </a:t>
            </a:r>
            <a:r>
              <a:rPr lang="tr-TR" sz="900" dirty="0" err="1"/>
              <a:t>a_eq_b</a:t>
            </a:r>
            <a:r>
              <a:rPr lang="tr-TR" sz="900" dirty="0"/>
              <a:t> &lt;= '1';</a:t>
            </a:r>
          </a:p>
          <a:p>
            <a:r>
              <a:rPr lang="tr-TR" sz="900" dirty="0"/>
              <a:t>        </a:t>
            </a:r>
            <a:r>
              <a:rPr lang="tr-TR" sz="900" dirty="0" err="1"/>
              <a:t>end</a:t>
            </a:r>
            <a:r>
              <a:rPr lang="tr-TR" sz="900" dirty="0"/>
              <a:t> </a:t>
            </a:r>
            <a:r>
              <a:rPr lang="tr-TR" sz="900" dirty="0" err="1"/>
              <a:t>if</a:t>
            </a:r>
            <a:r>
              <a:rPr lang="tr-TR" sz="900" dirty="0"/>
              <a:t>;</a:t>
            </a:r>
          </a:p>
          <a:p>
            <a:r>
              <a:rPr lang="tr-TR" sz="900" dirty="0"/>
              <a:t>    </a:t>
            </a:r>
            <a:r>
              <a:rPr lang="tr-TR" sz="900" dirty="0" err="1"/>
              <a:t>end</a:t>
            </a:r>
            <a:r>
              <a:rPr lang="tr-TR" sz="900" dirty="0"/>
              <a:t> </a:t>
            </a:r>
            <a:r>
              <a:rPr lang="tr-TR" sz="900" dirty="0" err="1"/>
              <a:t>process</a:t>
            </a:r>
            <a:r>
              <a:rPr lang="tr-TR" sz="900" dirty="0"/>
              <a:t>;</a:t>
            </a:r>
          </a:p>
          <a:p>
            <a:r>
              <a:rPr lang="tr-TR" sz="900" dirty="0" err="1"/>
              <a:t>end</a:t>
            </a:r>
            <a:r>
              <a:rPr lang="tr-TR" sz="900" dirty="0"/>
              <a:t> </a:t>
            </a:r>
            <a:r>
              <a:rPr lang="tr-TR" sz="900" dirty="0" err="1"/>
              <a:t>Behavioral</a:t>
            </a:r>
            <a:r>
              <a:rPr lang="tr-TR" sz="900" dirty="0"/>
              <a:t>;</a:t>
            </a:r>
          </a:p>
          <a:p>
            <a:endParaRPr lang="tr-TR" sz="900" dirty="0"/>
          </a:p>
        </p:txBody>
      </p:sp>
    </p:spTree>
    <p:extLst>
      <p:ext uri="{BB962C8B-B14F-4D97-AF65-F5344CB8AC3E}">
        <p14:creationId xmlns:p14="http://schemas.microsoft.com/office/powerpoint/2010/main" val="15153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76F0D6-A84F-CFA1-2F72-71918160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Up-Down</a:t>
            </a:r>
            <a:r>
              <a:rPr lang="tr-TR" dirty="0"/>
              <a:t> Counter </a:t>
            </a:r>
            <a:r>
              <a:rPr lang="tr-TR" dirty="0" err="1"/>
              <a:t>Logic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DBA303-EA14-4124-985C-92D8C2B86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198" y="1886585"/>
            <a:ext cx="6909044" cy="4351338"/>
          </a:xfrm>
        </p:spPr>
      </p:pic>
    </p:spTree>
    <p:extLst>
      <p:ext uri="{BB962C8B-B14F-4D97-AF65-F5344CB8AC3E}">
        <p14:creationId xmlns:p14="http://schemas.microsoft.com/office/powerpoint/2010/main" val="282659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58915F-784D-7813-3FED-88228E51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Bidirectional</a:t>
            </a:r>
            <a:r>
              <a:rPr lang="tr-TR" dirty="0"/>
              <a:t> (</a:t>
            </a:r>
            <a:r>
              <a:rPr lang="tr-TR" dirty="0" err="1"/>
              <a:t>up-down</a:t>
            </a:r>
            <a:r>
              <a:rPr lang="tr-TR" dirty="0"/>
              <a:t>) 4 bit </a:t>
            </a:r>
            <a:r>
              <a:rPr lang="tr-TR" dirty="0" err="1"/>
              <a:t>counter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6BEC1BB-44C5-1384-BE58-1330702E2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1775"/>
            <a:ext cx="4915326" cy="853514"/>
          </a:xfr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1E0CE9D-0C07-EA59-C525-DC319A388617}"/>
              </a:ext>
            </a:extLst>
          </p:cNvPr>
          <p:cNvSpPr txBox="1"/>
          <p:nvPr/>
        </p:nvSpPr>
        <p:spPr>
          <a:xfrm>
            <a:off x="5916561" y="1391775"/>
            <a:ext cx="5437239" cy="51706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sz="1000" dirty="0" err="1"/>
              <a:t>library</a:t>
            </a:r>
            <a:r>
              <a:rPr lang="tr-TR" sz="1000" dirty="0"/>
              <a:t> IEEE;</a:t>
            </a:r>
          </a:p>
          <a:p>
            <a:r>
              <a:rPr lang="tr-TR" sz="1000" dirty="0" err="1"/>
              <a:t>use</a:t>
            </a:r>
            <a:r>
              <a:rPr lang="tr-TR" sz="1000" dirty="0"/>
              <a:t> IEEE.STD_LOGIC_1164.ALL;</a:t>
            </a:r>
          </a:p>
          <a:p>
            <a:r>
              <a:rPr lang="tr-TR" sz="1000" dirty="0" err="1"/>
              <a:t>use</a:t>
            </a:r>
            <a:r>
              <a:rPr lang="tr-TR" sz="1000" dirty="0"/>
              <a:t> IEEE.STD_LOGIC_ARITH.ALL;</a:t>
            </a:r>
          </a:p>
          <a:p>
            <a:r>
              <a:rPr lang="tr-TR" sz="1000" dirty="0" err="1"/>
              <a:t>use</a:t>
            </a:r>
            <a:r>
              <a:rPr lang="tr-TR" sz="1000" dirty="0"/>
              <a:t> IEEE.STD_LOGIC_UNSIGNED.ALL;</a:t>
            </a:r>
          </a:p>
          <a:p>
            <a:endParaRPr lang="tr-TR" sz="1000" dirty="0"/>
          </a:p>
          <a:p>
            <a:r>
              <a:rPr lang="tr-TR" sz="1000" dirty="0" err="1"/>
              <a:t>entity</a:t>
            </a:r>
            <a:r>
              <a:rPr lang="tr-TR" sz="1000" dirty="0"/>
              <a:t> </a:t>
            </a:r>
            <a:r>
              <a:rPr lang="tr-TR" sz="1000" dirty="0" err="1"/>
              <a:t>UpDownCounter</a:t>
            </a:r>
            <a:r>
              <a:rPr lang="tr-TR" sz="1000" dirty="0"/>
              <a:t> is</a:t>
            </a:r>
          </a:p>
          <a:p>
            <a:r>
              <a:rPr lang="tr-TR" sz="1000" dirty="0"/>
              <a:t>    Port (</a:t>
            </a:r>
          </a:p>
          <a:p>
            <a:r>
              <a:rPr lang="tr-TR" sz="1000" dirty="0"/>
              <a:t>        </a:t>
            </a:r>
            <a:r>
              <a:rPr lang="tr-TR" sz="1000" dirty="0" err="1"/>
              <a:t>clk</a:t>
            </a:r>
            <a:r>
              <a:rPr lang="tr-TR" sz="1000" dirty="0"/>
              <a:t>     : in  </a:t>
            </a:r>
            <a:r>
              <a:rPr lang="tr-TR" sz="1000" dirty="0" err="1"/>
              <a:t>std_logic</a:t>
            </a:r>
            <a:r>
              <a:rPr lang="tr-TR" sz="1000" dirty="0"/>
              <a:t>;</a:t>
            </a:r>
          </a:p>
          <a:p>
            <a:r>
              <a:rPr lang="tr-TR" sz="1000" dirty="0"/>
              <a:t>        reset   : in  </a:t>
            </a:r>
            <a:r>
              <a:rPr lang="tr-TR" sz="1000" dirty="0" err="1"/>
              <a:t>std_logic</a:t>
            </a:r>
            <a:r>
              <a:rPr lang="tr-TR" sz="1000" dirty="0"/>
              <a:t>;</a:t>
            </a:r>
          </a:p>
          <a:p>
            <a:r>
              <a:rPr lang="tr-TR" sz="1000" dirty="0"/>
              <a:t>        </a:t>
            </a:r>
            <a:r>
              <a:rPr lang="tr-TR" sz="1000" dirty="0" err="1"/>
              <a:t>up_down</a:t>
            </a:r>
            <a:r>
              <a:rPr lang="tr-TR" sz="1000" dirty="0"/>
              <a:t> : in  </a:t>
            </a:r>
            <a:r>
              <a:rPr lang="tr-TR" sz="1000" dirty="0" err="1"/>
              <a:t>std_logic</a:t>
            </a:r>
            <a:r>
              <a:rPr lang="tr-TR" sz="1000" dirty="0"/>
              <a:t>; -- Control </a:t>
            </a:r>
            <a:r>
              <a:rPr lang="tr-TR" sz="1000" dirty="0" err="1"/>
              <a:t>signal</a:t>
            </a:r>
            <a:r>
              <a:rPr lang="tr-TR" sz="1000" dirty="0"/>
              <a:t>: '1'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up</a:t>
            </a:r>
            <a:r>
              <a:rPr lang="tr-TR" sz="1000" dirty="0"/>
              <a:t>, '0'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down</a:t>
            </a:r>
            <a:endParaRPr lang="tr-TR" sz="1000" dirty="0"/>
          </a:p>
          <a:p>
            <a:r>
              <a:rPr lang="tr-TR" sz="1000" dirty="0"/>
              <a:t>        </a:t>
            </a:r>
            <a:r>
              <a:rPr lang="tr-TR" sz="1000" dirty="0" err="1"/>
              <a:t>count</a:t>
            </a:r>
            <a:r>
              <a:rPr lang="tr-TR" sz="1000" dirty="0"/>
              <a:t>   : </a:t>
            </a:r>
            <a:r>
              <a:rPr lang="tr-TR" sz="1000" dirty="0" err="1"/>
              <a:t>out</a:t>
            </a:r>
            <a:r>
              <a:rPr lang="tr-TR" sz="1000" dirty="0"/>
              <a:t> </a:t>
            </a:r>
            <a:r>
              <a:rPr lang="tr-TR" sz="1000" dirty="0" err="1"/>
              <a:t>std_logic_vector</a:t>
            </a:r>
            <a:r>
              <a:rPr lang="tr-TR" sz="1000" dirty="0"/>
              <a:t>(3 </a:t>
            </a:r>
            <a:r>
              <a:rPr lang="tr-TR" sz="1000" dirty="0" err="1"/>
              <a:t>downto</a:t>
            </a:r>
            <a:r>
              <a:rPr lang="tr-TR" sz="1000" dirty="0"/>
              <a:t> 0) -- 4-bit </a:t>
            </a:r>
            <a:r>
              <a:rPr lang="tr-TR" sz="1000" dirty="0" err="1"/>
              <a:t>counter</a:t>
            </a:r>
            <a:endParaRPr lang="tr-TR" sz="1000" dirty="0"/>
          </a:p>
          <a:p>
            <a:r>
              <a:rPr lang="tr-TR" sz="1000" dirty="0"/>
              <a:t>    );</a:t>
            </a:r>
          </a:p>
          <a:p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UpDownCounter</a:t>
            </a:r>
            <a:r>
              <a:rPr lang="tr-TR" sz="1000" dirty="0"/>
              <a:t>;</a:t>
            </a:r>
          </a:p>
          <a:p>
            <a:endParaRPr lang="tr-TR" sz="1000" dirty="0"/>
          </a:p>
          <a:p>
            <a:r>
              <a:rPr lang="tr-TR" sz="1000" dirty="0" err="1"/>
              <a:t>architecture</a:t>
            </a:r>
            <a:r>
              <a:rPr lang="tr-TR" sz="1000" dirty="0"/>
              <a:t> </a:t>
            </a:r>
            <a:r>
              <a:rPr lang="tr-TR" sz="1000" dirty="0" err="1"/>
              <a:t>Behavioral</a:t>
            </a:r>
            <a:r>
              <a:rPr lang="tr-TR" sz="1000" dirty="0"/>
              <a:t> of </a:t>
            </a:r>
            <a:r>
              <a:rPr lang="tr-TR" sz="1000" dirty="0" err="1"/>
              <a:t>UpDownCounter</a:t>
            </a:r>
            <a:r>
              <a:rPr lang="tr-TR" sz="1000" dirty="0"/>
              <a:t> is</a:t>
            </a:r>
          </a:p>
          <a:p>
            <a:r>
              <a:rPr lang="tr-TR" sz="1000" dirty="0"/>
              <a:t>    </a:t>
            </a:r>
            <a:r>
              <a:rPr lang="tr-TR" sz="1000" dirty="0" err="1"/>
              <a:t>signal</a:t>
            </a:r>
            <a:r>
              <a:rPr lang="tr-TR" sz="1000" dirty="0"/>
              <a:t> </a:t>
            </a:r>
            <a:r>
              <a:rPr lang="tr-TR" sz="1000" dirty="0" err="1"/>
              <a:t>counter</a:t>
            </a:r>
            <a:r>
              <a:rPr lang="tr-TR" sz="1000" dirty="0"/>
              <a:t> : </a:t>
            </a:r>
            <a:r>
              <a:rPr lang="tr-TR" sz="1000" dirty="0" err="1"/>
              <a:t>std_logic_vector</a:t>
            </a:r>
            <a:r>
              <a:rPr lang="tr-TR" sz="1000" dirty="0"/>
              <a:t>(3 </a:t>
            </a:r>
            <a:r>
              <a:rPr lang="tr-TR" sz="1000" dirty="0" err="1"/>
              <a:t>downto</a:t>
            </a:r>
            <a:r>
              <a:rPr lang="tr-TR" sz="1000" dirty="0"/>
              <a:t> 0);</a:t>
            </a:r>
          </a:p>
          <a:p>
            <a:r>
              <a:rPr lang="tr-TR" sz="1000" dirty="0" err="1"/>
              <a:t>begin</a:t>
            </a:r>
            <a:endParaRPr lang="tr-TR" sz="1000" dirty="0"/>
          </a:p>
          <a:p>
            <a:r>
              <a:rPr lang="tr-TR" sz="1000" dirty="0"/>
              <a:t>    </a:t>
            </a:r>
            <a:r>
              <a:rPr lang="tr-TR" sz="1000" dirty="0" err="1"/>
              <a:t>process</a:t>
            </a:r>
            <a:r>
              <a:rPr lang="tr-TR" sz="1000" dirty="0"/>
              <a:t>(</a:t>
            </a:r>
            <a:r>
              <a:rPr lang="tr-TR" sz="1000" dirty="0" err="1"/>
              <a:t>clk</a:t>
            </a:r>
            <a:r>
              <a:rPr lang="tr-TR" sz="1000" dirty="0"/>
              <a:t>, reset)</a:t>
            </a:r>
          </a:p>
          <a:p>
            <a:r>
              <a:rPr lang="tr-TR" sz="1000" dirty="0"/>
              <a:t>    </a:t>
            </a:r>
            <a:r>
              <a:rPr lang="tr-TR" sz="1000" dirty="0" err="1"/>
              <a:t>begin</a:t>
            </a:r>
            <a:endParaRPr lang="tr-TR" sz="1000" dirty="0"/>
          </a:p>
          <a:p>
            <a:r>
              <a:rPr lang="tr-TR" sz="1000" dirty="0"/>
              <a:t>        </a:t>
            </a:r>
            <a:r>
              <a:rPr lang="tr-TR" sz="1000" dirty="0" err="1"/>
              <a:t>if</a:t>
            </a:r>
            <a:r>
              <a:rPr lang="tr-TR" sz="1000" dirty="0"/>
              <a:t> reset = '1' </a:t>
            </a:r>
            <a:r>
              <a:rPr lang="tr-TR" sz="1000" dirty="0" err="1"/>
              <a:t>then</a:t>
            </a:r>
            <a:endParaRPr lang="tr-TR" sz="1000" dirty="0"/>
          </a:p>
          <a:p>
            <a:r>
              <a:rPr lang="tr-TR" sz="1000" dirty="0"/>
              <a:t>            </a:t>
            </a:r>
            <a:r>
              <a:rPr lang="tr-TR" sz="1000" dirty="0" err="1"/>
              <a:t>counter</a:t>
            </a:r>
            <a:r>
              <a:rPr lang="tr-TR" sz="1000" dirty="0"/>
              <a:t> &lt;= (</a:t>
            </a:r>
            <a:r>
              <a:rPr lang="tr-TR" sz="1000" dirty="0" err="1"/>
              <a:t>others</a:t>
            </a:r>
            <a:r>
              <a:rPr lang="tr-TR" sz="1000" dirty="0"/>
              <a:t> =&gt; '0');</a:t>
            </a:r>
          </a:p>
          <a:p>
            <a:r>
              <a:rPr lang="tr-TR" sz="1000" dirty="0"/>
              <a:t>        </a:t>
            </a:r>
            <a:r>
              <a:rPr lang="tr-TR" sz="1000" dirty="0" err="1"/>
              <a:t>elsif</a:t>
            </a:r>
            <a:r>
              <a:rPr lang="tr-TR" sz="1000" dirty="0"/>
              <a:t> </a:t>
            </a:r>
            <a:r>
              <a:rPr lang="tr-TR" sz="1000" dirty="0" err="1"/>
              <a:t>rising_edge</a:t>
            </a:r>
            <a:r>
              <a:rPr lang="tr-TR" sz="1000" dirty="0"/>
              <a:t>(</a:t>
            </a:r>
            <a:r>
              <a:rPr lang="tr-TR" sz="1000" dirty="0" err="1"/>
              <a:t>clk</a:t>
            </a:r>
            <a:r>
              <a:rPr lang="tr-TR" sz="1000" dirty="0"/>
              <a:t>) </a:t>
            </a:r>
            <a:r>
              <a:rPr lang="tr-TR" sz="1000" dirty="0" err="1"/>
              <a:t>then</a:t>
            </a:r>
            <a:endParaRPr lang="tr-TR" sz="1000" dirty="0"/>
          </a:p>
          <a:p>
            <a:r>
              <a:rPr lang="tr-TR" sz="1000" dirty="0"/>
              <a:t>            </a:t>
            </a:r>
            <a:r>
              <a:rPr lang="tr-TR" sz="1000" dirty="0" err="1"/>
              <a:t>if</a:t>
            </a:r>
            <a:r>
              <a:rPr lang="tr-TR" sz="1000" dirty="0"/>
              <a:t> </a:t>
            </a:r>
            <a:r>
              <a:rPr lang="tr-TR" sz="1000" dirty="0" err="1"/>
              <a:t>up_down</a:t>
            </a:r>
            <a:r>
              <a:rPr lang="tr-TR" sz="1000" dirty="0"/>
              <a:t> = '1' </a:t>
            </a:r>
            <a:r>
              <a:rPr lang="tr-TR" sz="1000" dirty="0" err="1"/>
              <a:t>then</a:t>
            </a:r>
            <a:endParaRPr lang="tr-TR" sz="1000" dirty="0"/>
          </a:p>
          <a:p>
            <a:r>
              <a:rPr lang="tr-TR" sz="1000" dirty="0"/>
              <a:t>                </a:t>
            </a:r>
            <a:r>
              <a:rPr lang="tr-TR" sz="1000" dirty="0" err="1"/>
              <a:t>counter</a:t>
            </a:r>
            <a:r>
              <a:rPr lang="tr-TR" sz="1000" dirty="0"/>
              <a:t> &lt;= </a:t>
            </a:r>
            <a:r>
              <a:rPr lang="tr-TR" sz="1000" dirty="0" err="1"/>
              <a:t>counter</a:t>
            </a:r>
            <a:r>
              <a:rPr lang="tr-TR" sz="1000" dirty="0"/>
              <a:t> + 1;</a:t>
            </a:r>
          </a:p>
          <a:p>
            <a:r>
              <a:rPr lang="tr-TR" sz="1000" dirty="0"/>
              <a:t>            else</a:t>
            </a:r>
          </a:p>
          <a:p>
            <a:r>
              <a:rPr lang="tr-TR" sz="1000" dirty="0"/>
              <a:t>                </a:t>
            </a:r>
            <a:r>
              <a:rPr lang="tr-TR" sz="1000" dirty="0" err="1"/>
              <a:t>counter</a:t>
            </a:r>
            <a:r>
              <a:rPr lang="tr-TR" sz="1000" dirty="0"/>
              <a:t> &lt;= </a:t>
            </a:r>
            <a:r>
              <a:rPr lang="tr-TR" sz="1000" dirty="0" err="1"/>
              <a:t>counter</a:t>
            </a:r>
            <a:r>
              <a:rPr lang="tr-TR" sz="1000" dirty="0"/>
              <a:t> - 1;</a:t>
            </a:r>
          </a:p>
          <a:p>
            <a:r>
              <a:rPr lang="tr-TR" sz="1000" dirty="0"/>
              <a:t>            </a:t>
            </a:r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if</a:t>
            </a:r>
            <a:r>
              <a:rPr lang="tr-TR" sz="1000" dirty="0"/>
              <a:t>;</a:t>
            </a:r>
          </a:p>
          <a:p>
            <a:r>
              <a:rPr lang="tr-TR" sz="1000" dirty="0"/>
              <a:t>        </a:t>
            </a:r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if</a:t>
            </a:r>
            <a:r>
              <a:rPr lang="tr-TR" sz="1000" dirty="0"/>
              <a:t>;</a:t>
            </a:r>
          </a:p>
          <a:p>
            <a:r>
              <a:rPr lang="tr-TR" sz="1000" dirty="0"/>
              <a:t>    </a:t>
            </a:r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process</a:t>
            </a:r>
            <a:r>
              <a:rPr lang="tr-TR" sz="1000" dirty="0"/>
              <a:t>;</a:t>
            </a:r>
          </a:p>
          <a:p>
            <a:endParaRPr lang="tr-TR" sz="1000" dirty="0"/>
          </a:p>
          <a:p>
            <a:r>
              <a:rPr lang="tr-TR" sz="1000" dirty="0"/>
              <a:t>    </a:t>
            </a:r>
            <a:r>
              <a:rPr lang="tr-TR" sz="1000" dirty="0" err="1"/>
              <a:t>count</a:t>
            </a:r>
            <a:r>
              <a:rPr lang="tr-TR" sz="1000" dirty="0"/>
              <a:t> &lt;= </a:t>
            </a:r>
            <a:r>
              <a:rPr lang="tr-TR" sz="1000" dirty="0" err="1"/>
              <a:t>counter</a:t>
            </a:r>
            <a:r>
              <a:rPr lang="tr-TR" sz="1000" dirty="0"/>
              <a:t>;</a:t>
            </a:r>
          </a:p>
          <a:p>
            <a:r>
              <a:rPr lang="tr-TR" sz="1000" dirty="0" err="1"/>
              <a:t>end</a:t>
            </a:r>
            <a:r>
              <a:rPr lang="tr-TR" sz="1000" dirty="0"/>
              <a:t> </a:t>
            </a:r>
            <a:r>
              <a:rPr lang="tr-TR" sz="1000" dirty="0" err="1"/>
              <a:t>Behavioral</a:t>
            </a:r>
            <a:r>
              <a:rPr lang="tr-TR" sz="1000" dirty="0"/>
              <a:t>;</a:t>
            </a:r>
          </a:p>
          <a:p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195218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EEF3A2-E12A-E0F5-F27E-148B3BE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Serial</a:t>
            </a:r>
            <a:r>
              <a:rPr lang="tr-TR" dirty="0"/>
              <a:t> in </a:t>
            </a:r>
            <a:r>
              <a:rPr lang="tr-TR" dirty="0" err="1"/>
              <a:t>parallel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</a:t>
            </a:r>
            <a:r>
              <a:rPr lang="tr-TR" dirty="0" err="1"/>
              <a:t>shift</a:t>
            </a:r>
            <a:r>
              <a:rPr lang="tr-TR" dirty="0"/>
              <a:t> </a:t>
            </a:r>
            <a:r>
              <a:rPr lang="tr-TR" dirty="0" err="1"/>
              <a:t>register</a:t>
            </a: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A65751B6-FBB5-A48E-9A3C-E4C0E03EC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394" y="1485414"/>
            <a:ext cx="5814527" cy="2309712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B2537F6-03EC-4E4A-9162-3E402A8D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4" y="4000399"/>
            <a:ext cx="5963818" cy="2340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CF1F6C0-E412-4548-82DE-DD1FCAEF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37" y="1319112"/>
            <a:ext cx="5466185" cy="5362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2879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12022</TotalTime>
  <Words>839</Words>
  <Application>Microsoft Office PowerPoint</Application>
  <PresentationFormat>Geniş ekran</PresentationFormat>
  <Paragraphs>131</Paragraphs>
  <Slides>52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Teması</vt:lpstr>
      <vt:lpstr>Staj Sunum</vt:lpstr>
      <vt:lpstr>4x1 MUX</vt:lpstr>
      <vt:lpstr>4x1 MUX</vt:lpstr>
      <vt:lpstr>3 Bit Binary Comparator</vt:lpstr>
      <vt:lpstr>3 Bit Binary Comparator</vt:lpstr>
      <vt:lpstr>3 Bit Binary Comparator</vt:lpstr>
      <vt:lpstr>Up-Down Counter Logic</vt:lpstr>
      <vt:lpstr>Bidirectional (up-down) 4 bit counter</vt:lpstr>
      <vt:lpstr>Serial in parallel out shift register</vt:lpstr>
      <vt:lpstr>Parallel in serial out shift register</vt:lpstr>
      <vt:lpstr>010 Overlapping Sequence detector in 20 bit data-sola kaydırma ile</vt:lpstr>
      <vt:lpstr>010 Overlapping Sequence detector -Simulation</vt:lpstr>
      <vt:lpstr>Debouncer Circuit-1</vt:lpstr>
      <vt:lpstr>Debouncer Circuit-2</vt:lpstr>
      <vt:lpstr>Full Adder</vt:lpstr>
      <vt:lpstr>Ripple Carry Adder</vt:lpstr>
      <vt:lpstr>Ripple Carry Adder-Simulation</vt:lpstr>
      <vt:lpstr>Ripple Carry Adder- different delay</vt:lpstr>
      <vt:lpstr>Ripple Carry Adder- different delay</vt:lpstr>
      <vt:lpstr>FIFO design</vt:lpstr>
      <vt:lpstr>FIFO Simulation</vt:lpstr>
      <vt:lpstr>FIFO wr_pointer rd_pointer</vt:lpstr>
      <vt:lpstr>FIFO Structure and Simulation</vt:lpstr>
      <vt:lpstr>UART Module</vt:lpstr>
      <vt:lpstr>UART</vt:lpstr>
      <vt:lpstr>UART Transmitter TX</vt:lpstr>
      <vt:lpstr>UART Transmitter TX</vt:lpstr>
      <vt:lpstr>UART TX code</vt:lpstr>
      <vt:lpstr>UART TX </vt:lpstr>
      <vt:lpstr>UART TX</vt:lpstr>
      <vt:lpstr>UART TX Simulation</vt:lpstr>
      <vt:lpstr>UART Receiver RX</vt:lpstr>
      <vt:lpstr>UART RX</vt:lpstr>
      <vt:lpstr>UART RX</vt:lpstr>
      <vt:lpstr>UART RX gürültü önleme</vt:lpstr>
      <vt:lpstr>UART RX gürültü önleme</vt:lpstr>
      <vt:lpstr>UART RX simulation</vt:lpstr>
      <vt:lpstr>Tx- Rx top design</vt:lpstr>
      <vt:lpstr>Project Top Design</vt:lpstr>
      <vt:lpstr>Top Design code</vt:lpstr>
      <vt:lpstr>Top Design</vt:lpstr>
      <vt:lpstr>ILA-rx</vt:lpstr>
      <vt:lpstr>PowerPoint Sunusu</vt:lpstr>
      <vt:lpstr>Pipeline</vt:lpstr>
      <vt:lpstr>Fpga yapısı</vt:lpstr>
      <vt:lpstr>Vga</vt:lpstr>
      <vt:lpstr>VGA renk oluşturma</vt:lpstr>
      <vt:lpstr>Vga connector</vt:lpstr>
      <vt:lpstr>Vga controller</vt:lpstr>
      <vt:lpstr>Simulations </vt:lpstr>
      <vt:lpstr>Overall simulation 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Staj Sunum</dc:title>
  <dc:creator>Candan Büyükköşker</dc:creator>
  <cp:lastModifiedBy>Candan BÜYÜKKÖŞKER</cp:lastModifiedBy>
  <cp:revision>51</cp:revision>
  <dcterms:created xsi:type="dcterms:W3CDTF">2024-07-22T17:59:42Z</dcterms:created>
  <dcterms:modified xsi:type="dcterms:W3CDTF">2024-07-31T11:24:28Z</dcterms:modified>
</cp:coreProperties>
</file>